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210 Saengwhalbanjang Regular"/>
      <p:regular r:id="rId26"/>
    </p:embeddedFont>
    <p:embeddedFont>
      <p:font typeface="Gmarket Sans Medium"/>
      <p:regular r:id="rId27"/>
    </p:embeddedFont>
    <p:embeddedFont>
      <p:font typeface="Gmarket Sans Bold"/>
      <p:bold r:id="rId28"/>
    </p:embeddedFont>
    <p:embeddedFont>
      <p:font typeface="Gmarket Sans Light"/>
      <p:regular r:id="rId29"/>
    </p:embeddedFont>
    <p:embeddedFont>
      <p:font typeface="Noto Sans CJK KR Regular"/>
      <p:regular r:id="rId30"/>
    </p:embeddedFont>
    <p:embeddedFont>
      <p:font typeface="Knewave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1.fntdata" Type="http://schemas.openxmlformats.org/officeDocument/2006/relationships/font"/><Relationship Id="rId27" Target="fonts/font2.fntdata" Type="http://schemas.openxmlformats.org/officeDocument/2006/relationships/font"/><Relationship Id="rId28" Target="fonts/font3.fntdata" Type="http://schemas.openxmlformats.org/officeDocument/2006/relationships/font"/><Relationship Id="rId29" Target="fonts/font4.fntdata" Type="http://schemas.openxmlformats.org/officeDocument/2006/relationships/font"/><Relationship Id="rId3" Target="viewProps.xml" Type="http://schemas.openxmlformats.org/officeDocument/2006/relationships/viewProps"/><Relationship Id="rId30" Target="fonts/font5.fntdata" Type="http://schemas.openxmlformats.org/officeDocument/2006/relationships/font"/><Relationship Id="rId31" Target="fonts/font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2.png" Type="http://schemas.openxmlformats.org/officeDocument/2006/relationships/image"/><Relationship Id="rId4" Target="../media/image6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2.png" Type="http://schemas.openxmlformats.org/officeDocument/2006/relationships/image"/><Relationship Id="rId4" Target="../media/image6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Relationship Id="rId7" Target="../media/image8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6.png" Type="http://schemas.openxmlformats.org/officeDocument/2006/relationships/image"/><Relationship Id="rId4" Target="../media/image6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Relationship Id="rId8" Target="../media/image7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93.gif" Type="http://schemas.openxmlformats.org/officeDocument/2006/relationships/image"/><Relationship Id="rId7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94.png" Type="http://schemas.openxmlformats.org/officeDocument/2006/relationships/image"/><Relationship Id="rId5" Target="../media/image95.png" Type="http://schemas.openxmlformats.org/officeDocument/2006/relationships/image"/><Relationship Id="rId6" Target="../media/image68.png" Type="http://schemas.openxmlformats.org/officeDocument/2006/relationships/image"/><Relationship Id="rId7" Target="../media/image9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11" Target="../media/image104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97.png" Type="http://schemas.openxmlformats.org/officeDocument/2006/relationships/image"/><Relationship Id="rId5" Target="../media/image98.pn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Relationship Id="rId8" Target="../media/image101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05.png" Type="http://schemas.openxmlformats.org/officeDocument/2006/relationships/image"/><Relationship Id="rId5" Target="../media/image106.png" Type="http://schemas.openxmlformats.org/officeDocument/2006/relationships/image"/><Relationship Id="rId6" Target="../media/image107.png" Type="http://schemas.openxmlformats.org/officeDocument/2006/relationships/image"/><Relationship Id="rId7" Target="../media/image108.png" Type="http://schemas.openxmlformats.org/officeDocument/2006/relationships/image"/><Relationship Id="rId8" Target="../media/image10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44.png" Type="http://schemas.openxmlformats.org/officeDocument/2006/relationships/image"/><Relationship Id="rId12" Target="../media/image117.png" Type="http://schemas.openxmlformats.org/officeDocument/2006/relationships/image"/><Relationship Id="rId13" Target="../media/image45.png" Type="http://schemas.openxmlformats.org/officeDocument/2006/relationships/image"/><Relationship Id="rId14" Target="../media/image118.png" Type="http://schemas.openxmlformats.org/officeDocument/2006/relationships/image"/><Relationship Id="rId15" Target="../media/image119.png" Type="http://schemas.openxmlformats.org/officeDocument/2006/relationships/image"/><Relationship Id="rId2" Target="../media/image1.png" Type="http://schemas.openxmlformats.org/officeDocument/2006/relationships/image"/><Relationship Id="rId3" Target="../media/image110.png" Type="http://schemas.openxmlformats.org/officeDocument/2006/relationships/image"/><Relationship Id="rId4" Target="../media/image111.png" Type="http://schemas.openxmlformats.org/officeDocument/2006/relationships/image"/><Relationship Id="rId5" Target="../media/image112.png" Type="http://schemas.openxmlformats.org/officeDocument/2006/relationships/image"/><Relationship Id="rId6" Target="../media/image113.png" Type="http://schemas.openxmlformats.org/officeDocument/2006/relationships/image"/><Relationship Id="rId7" Target="../media/image114.png" Type="http://schemas.openxmlformats.org/officeDocument/2006/relationships/image"/><Relationship Id="rId8" Target="../media/image11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44.png" Type="http://schemas.openxmlformats.org/officeDocument/2006/relationships/image"/><Relationship Id="rId12" Target="../media/image117.png" Type="http://schemas.openxmlformats.org/officeDocument/2006/relationships/image"/><Relationship Id="rId13" Target="../media/image45.png" Type="http://schemas.openxmlformats.org/officeDocument/2006/relationships/image"/><Relationship Id="rId14" Target="../media/image118.png" Type="http://schemas.openxmlformats.org/officeDocument/2006/relationships/image"/><Relationship Id="rId15" Target="../media/image119.png" Type="http://schemas.openxmlformats.org/officeDocument/2006/relationships/image"/><Relationship Id="rId2" Target="../media/image1.png" Type="http://schemas.openxmlformats.org/officeDocument/2006/relationships/image"/><Relationship Id="rId3" Target="../media/image110.png" Type="http://schemas.openxmlformats.org/officeDocument/2006/relationships/image"/><Relationship Id="rId4" Target="../media/image111.png" Type="http://schemas.openxmlformats.org/officeDocument/2006/relationships/image"/><Relationship Id="rId5" Target="../media/image112.png" Type="http://schemas.openxmlformats.org/officeDocument/2006/relationships/image"/><Relationship Id="rId6" Target="../media/image113.png" Type="http://schemas.openxmlformats.org/officeDocument/2006/relationships/image"/><Relationship Id="rId7" Target="../media/image114.png" Type="http://schemas.openxmlformats.org/officeDocument/2006/relationships/image"/><Relationship Id="rId8" Target="../media/image11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6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13" Target="../media/image44.png" Type="http://schemas.openxmlformats.org/officeDocument/2006/relationships/image"/><Relationship Id="rId14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6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png" Type="http://schemas.openxmlformats.org/officeDocument/2006/relationships/image"/><Relationship Id="rId14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22.png" Type="http://schemas.openxmlformats.org/officeDocument/2006/relationships/image"/><Relationship Id="rId13" Target="../media/image66.png" Type="http://schemas.openxmlformats.org/officeDocument/2006/relationships/image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1800" y="3556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3314700"/>
            <a:ext cx="70866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9400" b="false" i="false" u="none" strike="noStrike" spc="-500">
                <a:solidFill>
                  <a:srgbClr val="4081ED"/>
                </a:solidFill>
                <a:latin typeface="210 Saengwhalbanjang Regular"/>
              </a:rPr>
              <a:t>Dr. </a:t>
            </a:r>
            <a:r>
              <a:rPr lang="en-US" sz="9400" b="false" i="false" u="none" strike="noStrike" spc="-500">
                <a:solidFill>
                  <a:srgbClr val="000000"/>
                </a:solidFill>
                <a:latin typeface="210 Saengwhalbanjang Regular"/>
              </a:rPr>
              <a:t>Navi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5500" y="5143500"/>
            <a:ext cx="8750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증상</a:t>
            </a:r>
            <a:r>
              <a:rPr lang="en-US" sz="2000" b="false" i="false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000" b="false" i="false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진료과</a:t>
            </a:r>
            <a:r>
              <a:rPr lang="en-US" sz="2000" b="false" i="false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추천</a:t>
            </a:r>
            <a:r>
              <a:rPr lang="en-US" sz="2000" b="false" i="false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서비스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58400" y="2006600"/>
            <a:ext cx="7531100" cy="7531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0">
            <a:off x="2705100" y="8699500"/>
            <a:ext cx="2222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 spc="-100">
                <a:solidFill>
                  <a:srgbClr val="414141"/>
                </a:solidFill>
                <a:latin typeface="Gmarket Sans Bold"/>
              </a:rPr>
              <a:t>SSAFY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47900" y="8534400"/>
            <a:ext cx="4064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622300" y="1955800"/>
            <a:ext cx="1689100" cy="6426200"/>
          </a:xfrm>
          <a:prstGeom prst="rect">
            <a:avLst/>
          </a:prstGeom>
          <a:effectLst>
            <a:outerShdw dir="27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4500" y="3683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3200400"/>
            <a:ext cx="16929100" cy="977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023100" y="3175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3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37200" y="11303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92800" y="1511300"/>
            <a:ext cx="6337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431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  |   04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73300" y="5143500"/>
            <a:ext cx="6591300" cy="3149600"/>
          </a:xfrm>
          <a:prstGeom prst="rect">
            <a:avLst/>
          </a:prstGeom>
          <a:effectLst>
            <a:outerShdw dir="2700000" dist="48367" blurRad="86133">
              <a:srgbClr val="000000">
                <a:alpha val="12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2743200" y="6235700"/>
            <a:ext cx="5422900" cy="176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Retriever :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DB :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</a:t>
            </a:r>
          </a:p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GPT-4-mini :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Context Builder :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맥락</a:t>
            </a: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8600" y="5511800"/>
            <a:ext cx="4711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26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구성요소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5562600" y="3175000"/>
            <a:ext cx="25400" cy="580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23400" y="5143500"/>
            <a:ext cx="6591300" cy="3149600"/>
          </a:xfrm>
          <a:prstGeom prst="rect">
            <a:avLst/>
          </a:prstGeom>
          <a:effectLst>
            <a:outerShdw dir="2700000" dist="48367" blurRad="86133">
              <a:srgbClr val="000000">
                <a:alpha val="12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9893300" y="6235700"/>
            <a:ext cx="5422900" cy="176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아산병원</a:t>
            </a: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데이터</a:t>
            </a:r>
          </a:p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실시간</a:t>
            </a: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벡터</a:t>
            </a: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자연어</a:t>
            </a: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06000" y="5511800"/>
            <a:ext cx="47117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6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특징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12700000" y="3175000"/>
            <a:ext cx="25400" cy="5803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1800" y="4064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grpSp>
        <p:nvGrpSpPr>
          <p:cNvPr name="Group 3" id="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7112000" y="3302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26100" y="11430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82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81700" y="1498600"/>
            <a:ext cx="6337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Retriever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320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0300" y="3492500"/>
            <a:ext cx="7289800" cy="5575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2" id="12"/>
          <p:cNvSpPr txBox="true"/>
          <p:nvPr/>
        </p:nvSpPr>
        <p:spPr>
          <a:xfrm rot="0">
            <a:off x="1854200" y="6616700"/>
            <a:ext cx="4635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벡터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간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각도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기반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유사도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측정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54200" y="5918200"/>
            <a:ext cx="4025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400" b="false" i="false" u="none" strike="noStrike" spc="-100">
                <a:solidFill>
                  <a:srgbClr val="4081ED"/>
                </a:solidFill>
                <a:latin typeface="210 Saengwhalbanjang Regular"/>
              </a:rPr>
              <a:t>Cosine </a:t>
            </a:r>
            <a:r>
              <a:rPr lang="ko-KR" sz="2400" b="false" i="false" u="none" strike="noStrike" spc="-100">
                <a:solidFill>
                  <a:srgbClr val="4081ED"/>
                </a:solidFill>
                <a:ea typeface="210 Saengwhalbanjang Regular"/>
              </a:rPr>
              <a:t>유사도</a:t>
            </a:r>
            <a:r>
              <a:rPr lang="en-US" sz="24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false" i="false" u="none" strike="noStrike" spc="-100">
                <a:solidFill>
                  <a:srgbClr val="4081ED"/>
                </a:solidFill>
                <a:ea typeface="210 Saengwhalbanjang Regular"/>
              </a:rPr>
              <a:t>검색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229100" y="3937000"/>
            <a:ext cx="25400" cy="4953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1790700" y="8204200"/>
            <a:ext cx="4635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2009"/>
              </a:lnSpc>
            </a:pP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다양성과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동시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2600" y="7429500"/>
            <a:ext cx="58039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MMR(Maximum Marginal Relevance)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140200" y="5435600"/>
            <a:ext cx="25400" cy="4953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2971800"/>
            <a:ext cx="7289800" cy="1016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3136900" y="3251200"/>
            <a:ext cx="3263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700" b="false" i="false" u="none" strike="noStrike" spc="100">
                <a:solidFill>
                  <a:srgbClr val="FFFFFF"/>
                </a:solidFill>
                <a:latin typeface="Gmarket Sans Bold"/>
              </a:rPr>
              <a:t>Dense Retriver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01100" y="3695700"/>
            <a:ext cx="8420100" cy="50800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4" id="24"/>
          <p:cNvSpPr txBox="true"/>
          <p:nvPr/>
        </p:nvSpPr>
        <p:spPr>
          <a:xfrm rot="0">
            <a:off x="1854200" y="4406900"/>
            <a:ext cx="4025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400" b="false" i="false" u="none" strike="noStrike" spc="-100">
                <a:solidFill>
                  <a:srgbClr val="4081ED"/>
                </a:solidFill>
                <a:latin typeface="210 Saengwhalbanjang Regular"/>
              </a:rPr>
              <a:t>Top-3 </a:t>
            </a:r>
            <a:r>
              <a:rPr lang="ko-KR" sz="2400" b="false" i="false" u="none" strike="noStrike" spc="-100">
                <a:solidFill>
                  <a:srgbClr val="4081ED"/>
                </a:solidFill>
                <a:ea typeface="210 Saengwhalbanjang Regular"/>
              </a:rPr>
              <a:t>문서</a:t>
            </a:r>
            <a:r>
              <a:rPr lang="en-US" sz="24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false" i="false" u="none" strike="noStrike" spc="-100">
                <a:solidFill>
                  <a:srgbClr val="4081ED"/>
                </a:solidFill>
                <a:ea typeface="210 Saengwhalbanjang Regular"/>
              </a:rPr>
              <a:t>선택</a:t>
            </a:r>
            <a:r>
              <a:rPr lang="en-US" sz="2400" b="false" i="false" u="none" strike="noStrike" spc="-100">
                <a:solidFill>
                  <a:srgbClr val="4081ED"/>
                </a:solidFill>
                <a:latin typeface="210 Saengwhalbanjang Regular"/>
              </a:rPr>
              <a:t> (k=3)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229100" y="2438400"/>
            <a:ext cx="25400" cy="4953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4500" y="5054600"/>
            <a:ext cx="2120900" cy="495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886200" y="5054600"/>
            <a:ext cx="2171700" cy="520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08700" y="5054600"/>
            <a:ext cx="21717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" y="4572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44100" y="2730500"/>
            <a:ext cx="6032500" cy="7112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112000" y="3302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26100" y="11430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2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54700" y="1498600"/>
            <a:ext cx="6337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Vector DB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320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3352800"/>
            <a:ext cx="7251700" cy="5981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3" id="13"/>
          <p:cNvSpPr txBox="true"/>
          <p:nvPr/>
        </p:nvSpPr>
        <p:spPr>
          <a:xfrm rot="0">
            <a:off x="2184400" y="4813300"/>
            <a:ext cx="6197600" cy="240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인덱스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medical-chatbot</a:t>
            </a:r>
          </a:p>
          <a:p>
            <a:pPr algn="l" lvl="0" indent="-342900" marL="342900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Dimension : 4096</a:t>
            </a:r>
          </a:p>
          <a:p>
            <a:pPr algn="l" lvl="0" indent="-342900" marL="342900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embedding model : Upstage Embedding                                         (embedding-passage)</a:t>
            </a:r>
          </a:p>
          <a:p>
            <a:pPr algn="l" lvl="0" indent="-342900" marL="342900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Metric : cosine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유사도</a:t>
            </a:r>
          </a:p>
          <a:p>
            <a:pPr algn="l" lvl="0" indent="-342900" marL="342900">
              <a:lnSpc>
                <a:spcPct val="11951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Serverless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환경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AWS (us-east-1)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08200" y="4229100"/>
            <a:ext cx="4025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83000"/>
              </a:lnSpc>
              <a:buAutoNum type="arabicPeriod" startAt="1"/>
            </a:pPr>
            <a:r>
              <a:rPr lang="ko-KR" sz="2400" b="false" i="false" u="none" strike="noStrike" spc="-100">
                <a:solidFill>
                  <a:srgbClr val="4081ED"/>
                </a:solidFill>
                <a:ea typeface="210 Saengwhalbanjang Regular"/>
              </a:rPr>
              <a:t>인덱스</a:t>
            </a:r>
            <a:r>
              <a:rPr lang="en-US" sz="24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false" i="false" u="none" strike="noStrike" spc="-100">
                <a:solidFill>
                  <a:srgbClr val="4081ED"/>
                </a:solidFill>
                <a:ea typeface="210 Saengwhalbanjang Regular"/>
              </a:rPr>
              <a:t>설정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953000" y="1892300"/>
            <a:ext cx="25400" cy="5715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2235200" y="8204200"/>
            <a:ext cx="5803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366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data : 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임베딩</a:t>
            </a: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(4096)</a:t>
            </a:r>
          </a:p>
          <a:p>
            <a:pPr algn="l" lvl="0" indent="-342900" marL="342900">
              <a:lnSpc>
                <a:spcPct val="123669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metadata </a:t>
            </a: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: 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질환명</a:t>
            </a: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</a:t>
            </a: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95500" y="7531100"/>
            <a:ext cx="4025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400" b="false" i="false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400" b="false" i="false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4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false" i="false" u="none" strike="noStrike" spc="-100">
                <a:solidFill>
                  <a:srgbClr val="4081ED"/>
                </a:solidFill>
                <a:ea typeface="210 Saengwhalbanjang Regular"/>
              </a:rPr>
              <a:t>구조</a:t>
            </a:r>
            <a:r>
              <a:rPr lang="en-US" sz="2400" b="false" i="false" u="none" strike="noStrike" spc="-100">
                <a:solidFill>
                  <a:srgbClr val="4081ED"/>
                </a:solidFill>
                <a:latin typeface="210 Saengwhalbanjang Regular"/>
              </a:rPr>
              <a:t> 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914900" y="5168900"/>
            <a:ext cx="25400" cy="57150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97000" y="2819400"/>
            <a:ext cx="7251700" cy="1016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835400" y="3149600"/>
            <a:ext cx="2070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700" b="false" i="false" u="none" strike="noStrike" spc="100">
                <a:solidFill>
                  <a:srgbClr val="FFFFFF"/>
                </a:solidFill>
                <a:latin typeface="Gmarket Sans Bold"/>
              </a:rPr>
              <a:t>Pinecone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4445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2984500"/>
            <a:ext cx="7289800" cy="5232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112000" y="3302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26100" y="11430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2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13200" y="1587500"/>
            <a:ext cx="102870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Prompt Engineering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320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88100" y="4330700"/>
            <a:ext cx="7061200" cy="5207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79300" y="3314700"/>
            <a:ext cx="5499100" cy="596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79300" y="2781300"/>
            <a:ext cx="5499100" cy="1016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12560300" y="4813300"/>
            <a:ext cx="46355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성별</a:t>
            </a:r>
            <a:r>
              <a:rPr lang="en-US" sz="20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나이</a:t>
            </a:r>
            <a:r>
              <a:rPr lang="en-US" sz="20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정보</a:t>
            </a:r>
            <a:r>
              <a:rPr lang="en-US" sz="20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활용</a:t>
            </a:r>
          </a:p>
          <a:p>
            <a:pPr algn="l" lvl="0" indent="-342900" marL="342900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개인</a:t>
            </a:r>
            <a:r>
              <a:rPr lang="en-US" sz="20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특성에</a:t>
            </a:r>
            <a:r>
              <a:rPr lang="en-US" sz="20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따른</a:t>
            </a:r>
            <a:r>
              <a:rPr lang="en-US" sz="20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질병</a:t>
            </a:r>
            <a:r>
              <a:rPr lang="en-US" sz="20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가능성</a:t>
            </a:r>
            <a:r>
              <a:rPr lang="en-US" sz="20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47600" y="4165600"/>
            <a:ext cx="4013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83000"/>
              </a:lnSpc>
              <a:buAutoNum type="arabicPeriod" startAt="1"/>
            </a:pP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환자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맞춤형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22500" y="2184400"/>
            <a:ext cx="25400" cy="4953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2598400" y="6400800"/>
            <a:ext cx="5003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증상분석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추천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주의사항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섹션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구분</a:t>
            </a:r>
          </a:p>
          <a:p>
            <a:pPr algn="l" lvl="0" indent="-342900" marL="342900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전문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용어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쉽게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풀어서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98400" y="5854700"/>
            <a:ext cx="4013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친화적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응답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형식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73300" y="3848100"/>
            <a:ext cx="25400" cy="4953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547600" y="3073400"/>
            <a:ext cx="4800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 spc="100">
                <a:solidFill>
                  <a:srgbClr val="FFFFFF"/>
                </a:solidFill>
                <a:ea typeface="Gmarket Sans Bold"/>
              </a:rPr>
              <a:t>최적화</a:t>
            </a:r>
            <a:r>
              <a:rPr lang="en-US" sz="2500" b="false" i="false" u="none" strike="noStrike" spc="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500" b="false" i="false" u="none" strike="noStrike" spc="100">
                <a:solidFill>
                  <a:srgbClr val="FFFFFF"/>
                </a:solidFill>
                <a:ea typeface="Gmarket Sans Bold"/>
              </a:rPr>
              <a:t>전략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5" id="25"/>
          <p:cNvSpPr txBox="true"/>
          <p:nvPr/>
        </p:nvSpPr>
        <p:spPr>
          <a:xfrm rot="0">
            <a:off x="12649200" y="7988300"/>
            <a:ext cx="50038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두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가지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예시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케이스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algn="l" lvl="0" indent="-342900" marL="342900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적절한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형식과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깊이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algn="l" lvl="0" indent="-342900" marL="342900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모델의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품질</a:t>
            </a:r>
            <a:r>
              <a:rPr lang="en-US" sz="20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향상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61900" y="7442200"/>
            <a:ext cx="4013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3. Few-shot Learning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활용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5049500" y="5448300"/>
            <a:ext cx="254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1800" y="4064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2705100"/>
            <a:ext cx="6388100" cy="6604000"/>
          </a:xfrm>
          <a:prstGeom prst="rect">
            <a:avLst/>
          </a:prstGeom>
          <a:effectLst>
            <a:outerShdw dir="2700000" dist="98373" blurRad="356299">
              <a:srgbClr val="000000">
                <a:alpha val="12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28900" y="2921000"/>
            <a:ext cx="5511800" cy="617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93300" y="2705100"/>
            <a:ext cx="5473700" cy="6604000"/>
          </a:xfrm>
          <a:prstGeom prst="rect">
            <a:avLst/>
          </a:prstGeom>
          <a:effectLst>
            <a:outerShdw dir="2700000" dist="84113" blurRad="260488">
              <a:srgbClr val="000000">
                <a:alpha val="12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58400" y="2921000"/>
            <a:ext cx="5143500" cy="6172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7112000" y="3302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26100" y="11430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인터페이스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82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13200" y="1587500"/>
            <a:ext cx="102870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Streamlit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기반</a:t>
            </a: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 UI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구성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320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인터페이스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4500" y="3937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grpSp>
        <p:nvGrpSpPr>
          <p:cNvPr name="Group 3" id="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7023100" y="3175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37200" y="11303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92800" y="1511300"/>
            <a:ext cx="6337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평가</a:t>
            </a: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방법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431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8902700" y="4737100"/>
          <a:ext cx="8064500" cy="3619500"/>
        </p:xfrm>
        <a:graphic>
          <a:graphicData uri="http://schemas.openxmlformats.org/drawingml/2006/table">
            <a:tbl>
              <a:tblPr/>
              <a:tblGrid>
                <a:gridCol w="1739900"/>
                <a:gridCol w="6324600"/>
              </a:tblGrid>
              <a:tr h="6096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600" b="false" i="false" u="none" strike="noStrike">
                          <a:solidFill>
                            <a:srgbClr val="4081ED"/>
                          </a:solidFill>
                          <a:ea typeface="Gmarket Sans Bold"/>
                        </a:rPr>
                        <a:t>평가</a:t>
                      </a:r>
                      <a:r>
                        <a:rPr lang="en-US" sz="2600" b="false" i="false" u="none" strike="noStrike">
                          <a:solidFill>
                            <a:srgbClr val="4081ED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600" b="false" i="false" u="none" strike="noStrike">
                          <a:solidFill>
                            <a:srgbClr val="4081ED"/>
                          </a:solidFill>
                          <a:ea typeface="Gmarket Sans Bold"/>
                        </a:rPr>
                        <a:t>항목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16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990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정확성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생성된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저장된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얼마나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일치하는가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90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관련성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검색된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관련이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있는가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16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명확성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사용자가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이해하기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쉽고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논리적으로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명확한가</a:t>
                      </a:r>
                      <a:r>
                        <a:rPr lang="en-US" sz="2000" b="false" i="false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3797300"/>
            <a:ext cx="152400" cy="152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28800" y="3619500"/>
            <a:ext cx="408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RAGAS (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정량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7800" y="4406900"/>
            <a:ext cx="61849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context precision :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검색된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문서의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관련성</a:t>
            </a:r>
          </a:p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context recall :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관련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정보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검색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비율</a:t>
            </a:r>
          </a:p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faithfulness :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답변의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기반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신뢰도</a:t>
            </a:r>
          </a:p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answer relevancy :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-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답변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연관성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" y="6553200"/>
            <a:ext cx="152400" cy="152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854200" y="6375400"/>
            <a:ext cx="40513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Sampling (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정성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7800" y="7099300"/>
            <a:ext cx="6146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무작위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10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개의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사용자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증상을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선택하여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답변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</a:p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다양한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시나리오를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기반으로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구성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644900" y="546100"/>
            <a:ext cx="1371600" cy="659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4114800"/>
            <a:ext cx="5715000" cy="2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6883400"/>
            <a:ext cx="5715000" cy="2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644900" y="4318000"/>
            <a:ext cx="1371600" cy="6591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7480300" y="6908800"/>
            <a:ext cx="8001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1800" y="3683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grpSp>
        <p:nvGrpSpPr>
          <p:cNvPr name="Group 3" id="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7023100" y="3175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37200" y="11303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92800" y="1511300"/>
            <a:ext cx="6337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RAGAS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16600" y="2628900"/>
            <a:ext cx="6261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5D5D5D"/>
                </a:solidFill>
                <a:ea typeface="Gmarket Sans Medium"/>
              </a:rPr>
              <a:t>정량평가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431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2400" y="3898900"/>
            <a:ext cx="48514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테스트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케이스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: 12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증상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조합</a:t>
            </a:r>
          </a:p>
          <a:p>
            <a:pPr algn="l" lvl="0" indent="-342900" marL="342900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ground_truth :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실제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정답</a:t>
            </a:r>
          </a:p>
          <a:p>
            <a:pPr algn="l" lvl="0" indent="-342900" marL="342900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방법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: RAG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false" i="false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595959"/>
                </a:solidFill>
                <a:ea typeface="Gmarket Sans Medium"/>
              </a:rPr>
              <a:t>프레임워크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2400" y="3276600"/>
            <a:ext cx="3111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4081ED"/>
                </a:solidFill>
                <a:ea typeface="210 Saengwhalbanjang Regular"/>
              </a:rPr>
              <a:t>테스트</a:t>
            </a:r>
            <a:r>
              <a:rPr lang="en-US" sz="24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false" i="false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36000" y="3327400"/>
            <a:ext cx="8128000" cy="5549900"/>
          </a:xfrm>
          <a:prstGeom prst="rect">
            <a:avLst/>
          </a:prstGeom>
          <a:effectLst>
            <a:outerShdw dir="2700000" dist="85476" blurRad="268998">
              <a:srgbClr val="000000">
                <a:alpha val="12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5100" y="5143500"/>
            <a:ext cx="4787900" cy="398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21600" y="6083300"/>
            <a:ext cx="342900" cy="330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568700" y="5588000"/>
            <a:ext cx="1016000" cy="6350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" y="3721100"/>
            <a:ext cx="47625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505200" y="381000"/>
            <a:ext cx="1117600" cy="6350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44000" y="3505200"/>
            <a:ext cx="6985000" cy="52451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119100" y="1739900"/>
            <a:ext cx="3378200" cy="1600200"/>
          </a:xfrm>
          <a:prstGeom prst="rect">
            <a:avLst/>
          </a:prstGeom>
          <a:effectLst>
            <a:outerShdw dir="2700000" dist="24716" blurRad="22492">
              <a:srgbClr val="000000">
                <a:alpha val="12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13296900" y="1816100"/>
            <a:ext cx="34671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Context percision : 0.9653</a:t>
            </a:r>
          </a:p>
          <a:p>
            <a:pPr algn="l" lvl="0" indent="-342900" marL="342900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Context recall : 0.5213</a:t>
            </a:r>
          </a:p>
          <a:p>
            <a:pPr algn="l" lvl="0" indent="-342900" marL="342900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Faithfulness : 0.4790</a:t>
            </a:r>
          </a:p>
          <a:p>
            <a:pPr algn="l" lvl="0" indent="-342900" marL="342900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1600" b="false" i="false" u="none" strike="noStrike" spc="-100">
                <a:solidFill>
                  <a:srgbClr val="595959"/>
                </a:solidFill>
                <a:latin typeface="Gmarket Sans Medium"/>
              </a:rPr>
              <a:t>Bert_F1 :  0.9250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3937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grpSp>
        <p:nvGrpSpPr>
          <p:cNvPr name="Group 3" id="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7023100" y="3175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37200" y="11303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92800" y="1511300"/>
            <a:ext cx="6337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Sampling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18200" y="2679700"/>
            <a:ext cx="6261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5D5D5D"/>
                </a:solidFill>
                <a:ea typeface="Gmarket Sans Medium"/>
              </a:rPr>
              <a:t>정성평가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431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2" id="12"/>
          <p:cNvSpPr txBox="true"/>
          <p:nvPr/>
        </p:nvSpPr>
        <p:spPr>
          <a:xfrm rot="0">
            <a:off x="1689100" y="4940300"/>
            <a:ext cx="66929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답변을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저장된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문서의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비교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검토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관련성이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낮은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답변은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피드백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기록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개선방안</a:t>
            </a: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도출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평가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결과를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바탕으로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답변의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장단점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정리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추가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최적화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방향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제시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67200" y="469900"/>
            <a:ext cx="1371600" cy="703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54200" y="4267200"/>
            <a:ext cx="61595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267200" y="3492500"/>
            <a:ext cx="1371600" cy="7048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025900" y="3733800"/>
            <a:ext cx="1485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절차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8" id="18"/>
          <p:cNvSpPr txBox="true"/>
          <p:nvPr/>
        </p:nvSpPr>
        <p:spPr>
          <a:xfrm rot="0">
            <a:off x="9385300" y="4838700"/>
            <a:ext cx="7200900" cy="186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정확성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질문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일치하는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algn="l" lvl="0" indent="-342900" marL="342900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검색된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문서와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밀접한</a:t>
            </a:r>
            <a:r>
              <a:rPr lang="en-US" sz="2200" b="false" i="false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</a:t>
            </a:r>
          </a:p>
          <a:p>
            <a:pPr algn="l" lvl="0" indent="-342900" marL="342900">
              <a:lnSpc>
                <a:spcPct val="146079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명확성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모든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답변이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문법적으로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정확하고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이해하기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algn="l" lvl="0">
              <a:lnSpc>
                <a:spcPct val="146079"/>
              </a:lnSpc>
            </a:pP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 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쉬운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표현으로</a:t>
            </a:r>
            <a:r>
              <a:rPr lang="en-US" sz="2200" b="false" i="false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false" i="false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작성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192000" y="342900"/>
            <a:ext cx="1371600" cy="7302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28200" y="4267200"/>
            <a:ext cx="6350000" cy="2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217400" y="3289300"/>
            <a:ext cx="1371600" cy="7302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141200" y="3733800"/>
            <a:ext cx="1485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결과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8000" y="4064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7112000" y="3302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38800" y="1219200"/>
            <a:ext cx="701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82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81700" y="1498600"/>
            <a:ext cx="6337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한계점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7320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975100" y="3797300"/>
            <a:ext cx="2692400" cy="5334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4165600" y="3873500"/>
            <a:ext cx="2311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데이터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2" id="32"/>
          <p:cNvSpPr txBox="true"/>
          <p:nvPr/>
        </p:nvSpPr>
        <p:spPr>
          <a:xfrm rot="0">
            <a:off x="4038600" y="4546600"/>
            <a:ext cx="4699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단일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사용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매핑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실제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진단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사례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1633200" y="3848100"/>
            <a:ext cx="2057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시스템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0" id="40"/>
          <p:cNvSpPr txBox="true"/>
          <p:nvPr/>
        </p:nvSpPr>
        <p:spPr>
          <a:xfrm rot="0">
            <a:off x="11595100" y="4546600"/>
            <a:ext cx="4699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전문가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검증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위주의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매칭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복잡한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의학용어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미흡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11600" y="6718300"/>
            <a:ext cx="2755900" cy="53340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4089400" y="6769100"/>
            <a:ext cx="2374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사용자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8" id="48"/>
          <p:cNvSpPr txBox="true"/>
          <p:nvPr/>
        </p:nvSpPr>
        <p:spPr>
          <a:xfrm rot="0">
            <a:off x="4089400" y="7416800"/>
            <a:ext cx="4699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응급상환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판단의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어려움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개인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맞춤형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제한</a:t>
            </a:r>
          </a:p>
          <a:p>
            <a:pPr algn="l" lvl="1">
              <a:lnSpc>
                <a:spcPct val="132800"/>
              </a:lnSpc>
            </a:pP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/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11633200" y="6692900"/>
            <a:ext cx="2247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검색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정확도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6" id="56"/>
          <p:cNvSpPr txBox="true"/>
          <p:nvPr/>
        </p:nvSpPr>
        <p:spPr>
          <a:xfrm rot="0">
            <a:off x="11645900" y="7289800"/>
            <a:ext cx="4699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키워드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검색의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제한된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</p:txBody>
      </p:sp>
      <p:pic>
        <p:nvPicPr>
          <p:cNvPr name="Picture 57" id="57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8000" y="4064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7112000" y="3302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38800" y="1219200"/>
            <a:ext cx="701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82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81700" y="1498600"/>
            <a:ext cx="6337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7320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975100" y="3797300"/>
            <a:ext cx="2692400" cy="5334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4165600" y="3873500"/>
            <a:ext cx="2311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데이터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품질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개선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2" id="32"/>
          <p:cNvSpPr txBox="true"/>
          <p:nvPr/>
        </p:nvSpPr>
        <p:spPr>
          <a:xfrm rot="0">
            <a:off x="4038600" y="4546600"/>
            <a:ext cx="4699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정기적인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업데이트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베이스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의학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논문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가이드라인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등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전문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자료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추가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11633200" y="3848100"/>
            <a:ext cx="2057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시스템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고도화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0" id="40"/>
          <p:cNvSpPr txBox="true"/>
          <p:nvPr/>
        </p:nvSpPr>
        <p:spPr>
          <a:xfrm rot="0">
            <a:off x="11595100" y="4546600"/>
            <a:ext cx="4699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성별에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따른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가중치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적용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기저질환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고려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응급도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분류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11600" y="6718300"/>
            <a:ext cx="2755900" cy="53340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4089400" y="6769100"/>
            <a:ext cx="2374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사용자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경험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개선</a:t>
            </a:r>
          </a:p>
        </p:txBody>
      </p:sp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8" id="48"/>
          <p:cNvSpPr txBox="true"/>
          <p:nvPr/>
        </p:nvSpPr>
        <p:spPr>
          <a:xfrm rot="0">
            <a:off x="4089400" y="7416800"/>
            <a:ext cx="4699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상세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설명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주변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안내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예약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연동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언어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지원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확대</a:t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11633200" y="6692900"/>
            <a:ext cx="22479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검색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성능</a:t>
            </a:r>
            <a:r>
              <a:rPr lang="en-US" sz="2400" b="false" i="false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false" i="false" u="none" strike="noStrike" spc="-100">
                <a:solidFill>
                  <a:srgbClr val="FFFFFF"/>
                </a:solidFill>
                <a:ea typeface="Gmarket Sans Bold"/>
              </a:rPr>
              <a:t>고도화</a:t>
            </a:r>
          </a:p>
        </p:txBody>
      </p:sp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6" id="56"/>
          <p:cNvSpPr txBox="true"/>
          <p:nvPr/>
        </p:nvSpPr>
        <p:spPr>
          <a:xfrm rot="0">
            <a:off x="11645900" y="7289800"/>
            <a:ext cx="46990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검색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알고리즘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응답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품질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algn="l" lvl="0" indent="-342900" marL="342900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정확도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개선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57" id="57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1800" y="4064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22300" y="1955800"/>
            <a:ext cx="1689100" cy="6426200"/>
          </a:xfrm>
          <a:prstGeom prst="rect">
            <a:avLst/>
          </a:prstGeom>
          <a:effectLst>
            <a:outerShdw dir="27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-5400000">
            <a:off x="-1638300" y="49530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000000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2600" y="1079500"/>
            <a:ext cx="5016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5500" b="false" i="false" u="none" strike="noStrike" spc="100">
                <a:solidFill>
                  <a:srgbClr val="FFFFFF"/>
                </a:solidFill>
                <a:latin typeface="210 Saengwhalbanjang Regular"/>
              </a:rPr>
              <a:t>CONTENTS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0" y="1778000"/>
            <a:ext cx="7480300" cy="901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47100" y="1854200"/>
            <a:ext cx="7620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496300" y="2006600"/>
            <a:ext cx="86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210 Saengwhalbanjang Regular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14000" y="1968500"/>
            <a:ext cx="2349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0" y="2895600"/>
            <a:ext cx="7480300" cy="90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47100" y="2959100"/>
            <a:ext cx="762000" cy="762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496300" y="3111500"/>
            <a:ext cx="863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210 Saengwhalbanjang Regular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4300" y="3200400"/>
            <a:ext cx="4025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tech stack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4000" y="3086100"/>
            <a:ext cx="2349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0" y="6223000"/>
            <a:ext cx="7480300" cy="901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47100" y="6299200"/>
            <a:ext cx="762000" cy="762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496300" y="6451600"/>
            <a:ext cx="863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210 Saengwhalbanjang Regular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4000" y="6426200"/>
            <a:ext cx="3060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인터페이스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0" y="4000500"/>
            <a:ext cx="7480300" cy="901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47100" y="4076700"/>
            <a:ext cx="762000" cy="762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496300" y="4229100"/>
            <a:ext cx="863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210 Saengwhalbanjang Regular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14000" y="4203700"/>
            <a:ext cx="3340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0" y="5118100"/>
            <a:ext cx="7480300" cy="901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47100" y="5181600"/>
            <a:ext cx="762000" cy="7620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496300" y="5334000"/>
            <a:ext cx="863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210 Saengwhalbanjang Regular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14000" y="5308600"/>
            <a:ext cx="3340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0" y="7340600"/>
            <a:ext cx="7480300" cy="901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47100" y="7404100"/>
            <a:ext cx="762000" cy="7620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8496300" y="7556500"/>
            <a:ext cx="8636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210 Saengwhalbanjang Regular"/>
              </a:rPr>
              <a:t>06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14000" y="7543800"/>
            <a:ext cx="2895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0" y="8445500"/>
            <a:ext cx="7480300" cy="901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47100" y="8521700"/>
            <a:ext cx="762000" cy="762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8496300" y="8674100"/>
            <a:ext cx="86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210 Saengwhalbanjang Regular"/>
              </a:rPr>
              <a:t>07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14000" y="8648700"/>
            <a:ext cx="3035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개선</a:t>
            </a:r>
            <a:r>
              <a:rPr lang="en-US" sz="28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false" i="false" u="none" strike="noStrike">
                <a:solidFill>
                  <a:srgbClr val="4081ED"/>
                </a:solidFill>
                <a:ea typeface="210 Saengwhalbanjang Regular"/>
              </a:rPr>
              <a:t>방향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33600" y="3594100"/>
            <a:ext cx="4483100" cy="6388100"/>
          </a:xfrm>
          <a:prstGeom prst="rect">
            <a:avLst/>
          </a:prstGeom>
          <a:effectLst>
            <a:outerShdw dir="2700000" dist="413537" blurRad="524696">
              <a:srgbClr val="2A5EBE">
                <a:alpha val="38000"/>
              </a:srgbClr>
            </a:outerShdw>
          </a:effectLst>
        </p:spPr>
      </p:pic>
      <p:sp>
        <p:nvSpPr>
          <p:cNvPr name="TextBox 36" id="36"/>
          <p:cNvSpPr txBox="true"/>
          <p:nvPr/>
        </p:nvSpPr>
        <p:spPr>
          <a:xfrm rot="0">
            <a:off x="1765300" y="2006600"/>
            <a:ext cx="31750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2800" b="false" i="false" u="none" strike="noStrike">
                <a:solidFill>
                  <a:srgbClr val="FFFFFF">
                    <a:alpha val="70196"/>
                  </a:srgbClr>
                </a:solidFill>
                <a:ea typeface="210 Saengwhalbanjang Regular"/>
              </a:rPr>
              <a:t>목차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538200" y="7620000"/>
            <a:ext cx="3784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RAGAS / Sampling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38200" y="8775700"/>
            <a:ext cx="3302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배포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한계점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개선방향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690600" y="6515100"/>
            <a:ext cx="2921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Streamlit /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주요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기능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시연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 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852400" y="2057400"/>
            <a:ext cx="4140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팀원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소개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개발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배경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및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목적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기대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false" i="false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효과</a:t>
            </a: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 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01600" y="5245100"/>
            <a:ext cx="37846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Vector DB / Prompt Engineering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D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1800" y="3556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64300" y="5092700"/>
            <a:ext cx="5080000" cy="203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1400" b="false" i="false" u="none" strike="noStrike" spc="-600">
                <a:solidFill>
                  <a:srgbClr val="4081ED"/>
                </a:solidFill>
                <a:latin typeface="Knewave"/>
              </a:rPr>
              <a:t>Q &amp; </a:t>
            </a:r>
            <a:r>
              <a:rPr lang="en-US" sz="11400" b="false" i="false" u="none" strike="noStrike" spc="-600">
                <a:solidFill>
                  <a:srgbClr val="000000"/>
                </a:solidFill>
                <a:latin typeface="Knewave"/>
              </a:rPr>
              <a:t>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59500" y="3657600"/>
            <a:ext cx="52197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000" b="false" i="false" u="none" strike="noStrike" spc="-400">
                <a:solidFill>
                  <a:srgbClr val="515050">
                    <a:alpha val="80000"/>
                  </a:srgbClr>
                </a:solidFill>
                <a:latin typeface="Knewave"/>
              </a:rPr>
              <a:t>ThankYou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22300" y="1955800"/>
            <a:ext cx="1689100" cy="6426200"/>
          </a:xfrm>
          <a:prstGeom prst="rect">
            <a:avLst/>
          </a:prstGeom>
          <a:effectLst>
            <a:outerShdw dir="27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4064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05900" y="-2527300"/>
            <a:ext cx="63500" cy="17132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112000" y="3302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320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2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8800" y="1193800"/>
            <a:ext cx="701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81700" y="1511300"/>
            <a:ext cx="6337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팀원</a:t>
            </a: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소개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239500" y="4051300"/>
            <a:ext cx="2603500" cy="1714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50700" y="3860800"/>
            <a:ext cx="1155700" cy="1244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470400" y="4051300"/>
            <a:ext cx="2603500" cy="1714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43500" y="3822700"/>
            <a:ext cx="1244600" cy="1244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66800" y="4038600"/>
            <a:ext cx="2603500" cy="1714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52600" y="3810000"/>
            <a:ext cx="1219200" cy="1244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6600" y="6565900"/>
            <a:ext cx="3238500" cy="2387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27500" y="6565900"/>
            <a:ext cx="3238500" cy="2387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31100" y="6578600"/>
            <a:ext cx="3238500" cy="2387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22000" y="6578600"/>
            <a:ext cx="3238500" cy="2387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12900" y="6578600"/>
            <a:ext cx="3238500" cy="2387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64200" y="5930900"/>
            <a:ext cx="190500" cy="190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5930900"/>
            <a:ext cx="190500" cy="190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409700" y="6692900"/>
            <a:ext cx="215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2A5EBE"/>
                </a:solidFill>
                <a:ea typeface="210 Saengwhalbanjang Regular"/>
              </a:rPr>
              <a:t>김민철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01700" y="7581900"/>
            <a:ext cx="2908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7700"/>
              </a:lnSpc>
            </a:pP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algn="ctr" lvl="0">
              <a:lnSpc>
                <a:spcPct val="157700"/>
              </a:lnSpc>
            </a:pP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테스트</a:t>
            </a: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코드</a:t>
            </a: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algn="ctr" lvl="0">
              <a:lnSpc>
                <a:spcPct val="157700"/>
              </a:lnSpc>
            </a:pP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/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49500" y="6477000"/>
            <a:ext cx="25400" cy="2857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62200" y="6858000"/>
            <a:ext cx="25400" cy="2857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4673600" y="6692900"/>
            <a:ext cx="215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2A5EBE"/>
                </a:solidFill>
                <a:ea typeface="210 Saengwhalbanjang Regular"/>
              </a:rPr>
              <a:t>임동성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292600" y="7581900"/>
            <a:ext cx="2908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7700"/>
              </a:lnSpc>
            </a:pP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algn="ctr" lvl="0">
              <a:lnSpc>
                <a:spcPct val="157700"/>
              </a:lnSpc>
            </a:pP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/>
            </a:r>
          </a:p>
          <a:p>
            <a:pPr algn="ctr" lvl="0">
              <a:lnSpc>
                <a:spcPct val="157700"/>
              </a:lnSpc>
            </a:pP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/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40400" y="6477000"/>
            <a:ext cx="25400" cy="2857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53100" y="6858000"/>
            <a:ext cx="25400" cy="2857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8064500" y="6692900"/>
            <a:ext cx="215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2A5EBE"/>
                </a:solidFill>
                <a:ea typeface="210 Saengwhalbanjang Regular"/>
              </a:rPr>
              <a:t>지용성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83500" y="7594600"/>
            <a:ext cx="2908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7700"/>
              </a:lnSpc>
            </a:pP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algn="ctr" lvl="0">
              <a:lnSpc>
                <a:spcPct val="157700"/>
              </a:lnSpc>
            </a:pP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README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algn="ctr" lvl="0">
              <a:lnSpc>
                <a:spcPct val="157700"/>
              </a:lnSpc>
            </a:pP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/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31300" y="6477000"/>
            <a:ext cx="25400" cy="2857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44000" y="6870700"/>
            <a:ext cx="25400" cy="28575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1455400" y="6705600"/>
            <a:ext cx="215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2A5EBE"/>
                </a:solidFill>
                <a:ea typeface="210 Saengwhalbanjang Regular"/>
              </a:rPr>
              <a:t>최유정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074400" y="7607300"/>
            <a:ext cx="2908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7700"/>
              </a:lnSpc>
            </a:pP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</a:p>
          <a:p>
            <a:pPr algn="ctr" lvl="0">
              <a:lnSpc>
                <a:spcPct val="157700"/>
              </a:lnSpc>
            </a:pP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algn="ctr" lvl="0">
              <a:lnSpc>
                <a:spcPct val="157700"/>
              </a:lnSpc>
            </a:pP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/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22200" y="6489700"/>
            <a:ext cx="25400" cy="2857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34900" y="6870700"/>
            <a:ext cx="25400" cy="28575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14846300" y="6718300"/>
            <a:ext cx="215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2A5EBE"/>
                </a:solidFill>
                <a:ea typeface="210 Saengwhalbanjang Regular"/>
              </a:rPr>
              <a:t>허현준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465300" y="7607300"/>
            <a:ext cx="2908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7700"/>
              </a:lnSpc>
            </a:pP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Streamlit Frontend</a:t>
            </a:r>
          </a:p>
          <a:p>
            <a:pPr algn="ctr" lvl="0">
              <a:lnSpc>
                <a:spcPct val="157700"/>
              </a:lnSpc>
            </a:pP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false" i="false" u="none" strike="noStrike" spc="-100">
                <a:solidFill>
                  <a:srgbClr val="414141"/>
                </a:solidFill>
                <a:ea typeface="Gmarket Sans Medium"/>
              </a:rPr>
              <a:t>보완</a:t>
            </a:r>
          </a:p>
          <a:p>
            <a:pPr algn="ctr" lvl="0">
              <a:lnSpc>
                <a:spcPct val="157700"/>
              </a:lnSpc>
            </a:pPr>
            <a:r>
              <a:rPr lang="en-US" sz="1600" b="false" i="false" u="none" strike="noStrike" spc="-100">
                <a:solidFill>
                  <a:srgbClr val="414141"/>
                </a:solidFill>
                <a:latin typeface="Gmarket Sans Medium"/>
              </a:rPr>
              <a:t/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13100" y="6489700"/>
            <a:ext cx="25400" cy="28575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848600" y="4051300"/>
            <a:ext cx="2603500" cy="1714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25800" y="6883400"/>
            <a:ext cx="25400" cy="2857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559800" y="3810000"/>
            <a:ext cx="1308100" cy="13335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55100" y="5930900"/>
            <a:ext cx="190500" cy="1905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43100" y="4051300"/>
            <a:ext cx="2603500" cy="1714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28900" y="3810000"/>
            <a:ext cx="1219200" cy="1244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446000" y="5930900"/>
            <a:ext cx="190500" cy="1905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836900" y="59309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" y="368300"/>
            <a:ext cx="17462500" cy="956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6235700"/>
            <a:ext cx="7772400" cy="266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31300" y="3581400"/>
            <a:ext cx="7772400" cy="266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4300" y="6235700"/>
            <a:ext cx="7772400" cy="266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" y="3581400"/>
            <a:ext cx="7772400" cy="266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7112000" y="3302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200" y="95377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32000" y="95377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   |   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26100" y="11430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81700" y="1498600"/>
            <a:ext cx="6337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개발</a:t>
            </a: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배경</a:t>
            </a: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목적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84400" y="3962400"/>
            <a:ext cx="42037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의료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정보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신뢰성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접근성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3975100"/>
            <a:ext cx="4546600" cy="4559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302500" y="4559300"/>
            <a:ext cx="9525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210 Saengwhalbanjang Regular"/>
              </a:rPr>
              <a:t>접근성</a:t>
            </a:r>
          </a:p>
          <a:p>
            <a:pPr algn="ctr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210 Saengwhalbanjang Regular"/>
              </a:rPr>
              <a:t>향상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61200" y="7188200"/>
            <a:ext cx="14478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4081ED"/>
                </a:solidFill>
                <a:ea typeface="210 Saengwhalbanjang Regular"/>
              </a:rPr>
              <a:t>의료자원</a:t>
            </a:r>
          </a:p>
          <a:p>
            <a:pPr algn="ctr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4081ED"/>
                </a:solidFill>
                <a:ea typeface="210 Saengwhalbanjang Regular"/>
              </a:rPr>
              <a:t>효율화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0100" y="4546600"/>
            <a:ext cx="16129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4081ED"/>
                </a:solidFill>
                <a:latin typeface="210 Saengwhalbanjang Regular"/>
              </a:rPr>
              <a:t>RAG</a:t>
            </a:r>
          </a:p>
          <a:p>
            <a:pPr algn="ctr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4081ED"/>
                </a:solidFill>
                <a:ea typeface="210 Saengwhalbanjang Regular"/>
              </a:rPr>
              <a:t>활용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79000" y="7315200"/>
            <a:ext cx="14478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210 Saengwhalbanjang Regular"/>
              </a:rPr>
              <a:t>차별화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84400" y="6578600"/>
            <a:ext cx="435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700" b="false" i="false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210 Saengwhalbanjang Regular"/>
              </a:rPr>
              <a:t>서비스</a:t>
            </a:r>
            <a:r>
              <a:rPr lang="en-US" sz="2700" b="false" i="false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210 Saengwhalbanjang Regular"/>
              </a:rPr>
              <a:t>효율성</a:t>
            </a:r>
            <a:r>
              <a:rPr lang="en-US" sz="2700" b="false" i="false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210 Saengwhalbanjang Regular"/>
              </a:rPr>
              <a:t>개선</a:t>
            </a:r>
            <a:r>
              <a:rPr lang="en-US" sz="2700" b="false" i="false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210 Saengwhalbanjang Regular"/>
              </a:rPr>
              <a:t>필요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2679700" y="7277100"/>
            <a:ext cx="4292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429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잘못된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진료과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방문으로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인한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진료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지연</a:t>
            </a:r>
          </a:p>
          <a:p>
            <a:pPr algn="l" lvl="0">
              <a:lnSpc>
                <a:spcPct val="17429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자원의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비효율적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사용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84400" y="7327900"/>
            <a:ext cx="215900" cy="215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84400" y="7886700"/>
            <a:ext cx="215900" cy="2159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1938000" y="4038600"/>
            <a:ext cx="4013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210 Saengwhalbanjang Regular"/>
              </a:rPr>
              <a:t>RAG </a:t>
            </a:r>
            <a:r>
              <a:rPr lang="ko-KR" sz="2700" b="false" i="false" u="none" strike="noStrike">
                <a:solidFill>
                  <a:srgbClr val="FFFFFF"/>
                </a:solidFill>
                <a:ea typeface="210 Saengwhalbanjang Regular"/>
              </a:rPr>
              <a:t>기술</a:t>
            </a:r>
            <a:r>
              <a:rPr lang="en-US" sz="2700" b="false" i="false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210 Saengwhalbanjang Regular"/>
              </a:rPr>
              <a:t>활용의</a:t>
            </a:r>
            <a:r>
              <a:rPr lang="en-US" sz="2700" b="false" i="false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210 Saengwhalbanjang Regular"/>
              </a:rPr>
              <a:t>필요성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38000" y="6680200"/>
            <a:ext cx="4013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기존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서비스의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9" id="29"/>
          <p:cNvSpPr txBox="true"/>
          <p:nvPr/>
        </p:nvSpPr>
        <p:spPr>
          <a:xfrm rot="0">
            <a:off x="12357100" y="7277100"/>
            <a:ext cx="3937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4299"/>
              </a:lnSpc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홈페이지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나열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algn="l" lvl="0">
              <a:lnSpc>
                <a:spcPct val="174299"/>
              </a:lnSpc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어플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제공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방식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63400" y="7366000"/>
            <a:ext cx="215900" cy="215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63400" y="7912100"/>
            <a:ext cx="215900" cy="215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97800" y="4914900"/>
            <a:ext cx="2692400" cy="2692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7708900" y="5892800"/>
            <a:ext cx="2857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600" b="false" i="false" u="none" strike="noStrike">
                <a:solidFill>
                  <a:srgbClr val="2A5EBE"/>
                </a:solidFill>
                <a:ea typeface="210 Saengwhalbanjang Regular"/>
              </a:rPr>
              <a:t>배경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953500" y="4686300"/>
            <a:ext cx="381000" cy="2095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9029700" y="5664200"/>
            <a:ext cx="241300" cy="20955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8" id="38"/>
          <p:cNvSpPr txBox="true"/>
          <p:nvPr/>
        </p:nvSpPr>
        <p:spPr>
          <a:xfrm rot="0">
            <a:off x="12357100" y="4622800"/>
            <a:ext cx="43688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429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신뢰할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있는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정보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기반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응답</a:t>
            </a:r>
          </a:p>
          <a:p>
            <a:pPr algn="l" lvl="0">
              <a:lnSpc>
                <a:spcPct val="17429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복합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증상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처리의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어려움</a:t>
            </a:r>
          </a:p>
          <a:p>
            <a:pPr algn="l" lvl="0">
              <a:lnSpc>
                <a:spcPct val="174299"/>
              </a:lnSpc>
            </a:pP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LLM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진료과에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대한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이해도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Gmarket Sans Medium"/>
              </a:rPr>
              <a:t>부족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38000" y="4699000"/>
            <a:ext cx="215900" cy="2159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38000" y="5245100"/>
            <a:ext cx="215900" cy="2159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38000" y="5753100"/>
            <a:ext cx="215900" cy="2159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84400" y="4699000"/>
            <a:ext cx="215900" cy="2159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84400" y="5257800"/>
            <a:ext cx="215900" cy="2159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84400" y="5816600"/>
            <a:ext cx="215900" cy="215900"/>
          </a:xfrm>
          <a:prstGeom prst="rect">
            <a:avLst/>
          </a:prstGeom>
        </p:spPr>
      </p:pic>
      <p:sp>
        <p:nvSpPr>
          <p:cNvPr name="TextBox 48" id="48"/>
          <p:cNvSpPr txBox="true"/>
          <p:nvPr/>
        </p:nvSpPr>
        <p:spPr>
          <a:xfrm rot="0">
            <a:off x="2679700" y="4673600"/>
            <a:ext cx="48768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4299"/>
              </a:lnSpc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신뢰할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있는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부족</a:t>
            </a:r>
          </a:p>
          <a:p>
            <a:pPr algn="l" lvl="0">
              <a:lnSpc>
                <a:spcPct val="174299"/>
              </a:lnSpc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전문용어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이해도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부족</a:t>
            </a:r>
          </a:p>
          <a:p>
            <a:pPr algn="l" lvl="0">
              <a:lnSpc>
                <a:spcPct val="174299"/>
              </a:lnSpc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방문으로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인한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낭비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8000" y="4064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38900" y="3771900"/>
            <a:ext cx="5410200" cy="541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10600" y="5029200"/>
            <a:ext cx="1066800" cy="190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6934200"/>
            <a:ext cx="16713200" cy="2260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7112000" y="3302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32000" y="95377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200" y="95377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26100" y="11430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81700" y="1524000"/>
            <a:ext cx="63373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기대</a:t>
            </a: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효과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962900" y="2895600"/>
            <a:ext cx="2374900" cy="476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75800" y="4559300"/>
            <a:ext cx="6223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16900" y="4559300"/>
            <a:ext cx="508000" cy="622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48500" y="5600700"/>
            <a:ext cx="635000" cy="596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18800" y="5651500"/>
            <a:ext cx="520700" cy="622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511800" y="7442200"/>
            <a:ext cx="7277100" cy="647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2794000" y="5575300"/>
            <a:ext cx="3352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기술적</a:t>
            </a:r>
            <a:r>
              <a:rPr lang="en-US" sz="26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0500" y="6146800"/>
            <a:ext cx="4699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향후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다양한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서비스로의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가능성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10000" y="3695700"/>
            <a:ext cx="25400" cy="4762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22700" y="4165600"/>
            <a:ext cx="25400" cy="4762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5" id="25"/>
          <p:cNvSpPr txBox="true"/>
          <p:nvPr/>
        </p:nvSpPr>
        <p:spPr>
          <a:xfrm rot="0">
            <a:off x="3086100" y="3746500"/>
            <a:ext cx="30099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6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7" id="27"/>
          <p:cNvSpPr txBox="true"/>
          <p:nvPr/>
        </p:nvSpPr>
        <p:spPr>
          <a:xfrm rot="0">
            <a:off x="2374900" y="4381500"/>
            <a:ext cx="38862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정확한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선택으로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algn="r" lvl="0">
              <a:lnSpc>
                <a:spcPct val="132800"/>
              </a:lnSpc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진료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48100" y="1930400"/>
            <a:ext cx="25400" cy="4762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3848100" y="2768600"/>
            <a:ext cx="25400" cy="4762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1" id="31"/>
          <p:cNvSpPr txBox="true"/>
          <p:nvPr/>
        </p:nvSpPr>
        <p:spPr>
          <a:xfrm rot="0">
            <a:off x="12344400" y="5689600"/>
            <a:ext cx="3352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사회적</a:t>
            </a:r>
            <a:r>
              <a:rPr lang="en-US" sz="26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44400" y="6261100"/>
            <a:ext cx="4699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서비스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질적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605000" y="3810000"/>
            <a:ext cx="25400" cy="4762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605000" y="4279900"/>
            <a:ext cx="25400" cy="4762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2204700" y="4381500"/>
            <a:ext cx="53848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의료자원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활용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: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이동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의료진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업무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부담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감소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7" id="37"/>
          <p:cNvSpPr txBox="true"/>
          <p:nvPr/>
        </p:nvSpPr>
        <p:spPr>
          <a:xfrm rot="0">
            <a:off x="12255500" y="3733800"/>
            <a:ext cx="33401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의료기관</a:t>
            </a:r>
            <a:r>
              <a:rPr lang="en-US" sz="26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false" i="false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541500" y="1943100"/>
            <a:ext cx="25400" cy="4762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579600" y="2819400"/>
            <a:ext cx="25400" cy="47625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5626100" y="7531100"/>
            <a:ext cx="7023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700" b="false" i="false" u="none" strike="noStrike" spc="-200">
                <a:solidFill>
                  <a:srgbClr val="FFFFFF"/>
                </a:solidFill>
                <a:ea typeface="210 Saengwhalbanjang Regular"/>
              </a:rPr>
              <a:t>적절한</a:t>
            </a:r>
            <a:r>
              <a:rPr lang="en-US" sz="2700" b="false" i="false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false" i="false" u="none" strike="noStrike" spc="-200">
                <a:solidFill>
                  <a:srgbClr val="FFFFFF"/>
                </a:solidFill>
                <a:ea typeface="210 Saengwhalbanjang Regular"/>
              </a:rPr>
              <a:t>진료과</a:t>
            </a:r>
            <a:r>
              <a:rPr lang="en-US" sz="2700" b="false" i="false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false" i="false" u="none" strike="noStrike" spc="-200">
                <a:solidFill>
                  <a:srgbClr val="FFFFFF"/>
                </a:solidFill>
                <a:ea typeface="210 Saengwhalbanjang Regular"/>
              </a:rPr>
              <a:t>선택</a:t>
            </a:r>
            <a:r>
              <a:rPr lang="en-US" sz="2700" b="false" i="false" u="none" strike="noStrike" spc="-200">
                <a:solidFill>
                  <a:srgbClr val="FFFFFF"/>
                </a:solidFill>
                <a:latin typeface="210 Saengwhalbanjang Regular"/>
              </a:rPr>
              <a:t> + </a:t>
            </a:r>
            <a:r>
              <a:rPr lang="ko-KR" sz="2700" b="false" i="false" u="none" strike="noStrike" spc="-200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700" b="false" i="false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false" i="false" u="none" strike="noStrike" spc="-200">
                <a:solidFill>
                  <a:srgbClr val="FFFFFF"/>
                </a:solidFill>
                <a:ea typeface="210 Saengwhalbanjang Regular"/>
              </a:rPr>
              <a:t>자원</a:t>
            </a:r>
            <a:r>
              <a:rPr lang="en-US" sz="2700" b="false" i="false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false" i="false" u="none" strike="noStrike" spc="-200">
                <a:solidFill>
                  <a:srgbClr val="FFFFFF"/>
                </a:solidFill>
                <a:ea typeface="210 Saengwhalbanjang Regular"/>
              </a:rPr>
              <a:t>효율화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98600" y="8318500"/>
            <a:ext cx="15303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false" i="false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false" i="false" u="none" strike="noStrike" spc="-100">
                <a:solidFill>
                  <a:srgbClr val="5D5D5D"/>
                </a:solidFill>
                <a:ea typeface="Gmarket Sans Medium"/>
              </a:rPr>
              <a:t>정보의</a:t>
            </a:r>
            <a:r>
              <a:rPr lang="en-US" sz="2300" b="false" i="false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false" i="false" u="none" strike="noStrike" spc="-100">
                <a:solidFill>
                  <a:srgbClr val="5D5D5D"/>
                </a:solidFill>
                <a:ea typeface="Gmarket Sans Medium"/>
              </a:rPr>
              <a:t>접근성</a:t>
            </a:r>
            <a:r>
              <a:rPr lang="en-US" sz="2300" b="false" i="false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false" i="false" u="none" strike="noStrike" spc="-100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2300" b="false" i="false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false" i="false" u="none" strike="noStrike" spc="-100">
                <a:solidFill>
                  <a:srgbClr val="5D5D5D"/>
                </a:solidFill>
                <a:ea typeface="Gmarket Sans Medium"/>
              </a:rPr>
              <a:t>신뢰성을</a:t>
            </a:r>
            <a:r>
              <a:rPr lang="en-US" sz="2300" b="false" i="false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false" i="false" u="none" strike="noStrike" spc="-100">
                <a:solidFill>
                  <a:srgbClr val="5D5D5D"/>
                </a:solidFill>
                <a:ea typeface="Gmarket Sans Medium"/>
              </a:rPr>
              <a:t>향상시킴으로써</a:t>
            </a:r>
            <a:r>
              <a:rPr lang="en-US" sz="2300" b="false" i="false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false" i="false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false" i="false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false" i="false" u="none" strike="noStrike" spc="-100">
                <a:solidFill>
                  <a:srgbClr val="5D5D5D"/>
                </a:solidFill>
                <a:ea typeface="Gmarket Sans Medium"/>
              </a:rPr>
              <a:t>서비스의</a:t>
            </a:r>
            <a:r>
              <a:rPr lang="en-US" sz="2300" b="false" i="false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false" i="false" u="none" strike="noStrike" spc="-100">
                <a:solidFill>
                  <a:srgbClr val="5D5D5D"/>
                </a:solidFill>
                <a:ea typeface="Gmarket Sans Medium"/>
              </a:rPr>
              <a:t>질정</a:t>
            </a:r>
            <a:r>
              <a:rPr lang="en-US" sz="2300" b="false" i="false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false" i="false" u="none" strike="noStrike" spc="-100">
                <a:solidFill>
                  <a:srgbClr val="5D5D5D"/>
                </a:solidFill>
                <a:ea typeface="Gmarket Sans Medium"/>
              </a:rPr>
              <a:t>향상</a:t>
            </a:r>
            <a:r>
              <a:rPr lang="en-US" sz="2300" b="false" i="false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false" i="false" u="none" strike="noStrike" spc="-100">
                <a:solidFill>
                  <a:srgbClr val="5D5D5D"/>
                </a:solidFill>
                <a:ea typeface="Gmarket Sans Medium"/>
              </a:rPr>
              <a:t>도모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" y="3937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6700" y="3098800"/>
            <a:ext cx="15519400" cy="6146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7023100" y="3175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3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37200" y="11303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42000" y="1473200"/>
            <a:ext cx="66040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431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" y="3937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grpSp>
        <p:nvGrpSpPr>
          <p:cNvPr name="Group 3" id="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7023100" y="3175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93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37200" y="11303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35700" y="1524000"/>
            <a:ext cx="56515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Tech Stack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43100" y="95250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3111500"/>
            <a:ext cx="3302000" cy="5702300"/>
          </a:xfrm>
          <a:prstGeom prst="rect">
            <a:avLst/>
          </a:prstGeom>
          <a:effectLst>
            <a:outerShdw dir="2700000" dist="50830" blurRad="95127">
              <a:srgbClr val="000000">
                <a:alpha val="12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1536700" y="3581400"/>
            <a:ext cx="20193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개발</a:t>
            </a: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false" i="false" u="none" strike="noStrike">
                <a:solidFill>
                  <a:srgbClr val="4081ED"/>
                </a:solidFill>
                <a:ea typeface="210 Saengwhalbanjang Regular"/>
              </a:rPr>
              <a:t>환경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2730500" y="2844800"/>
            <a:ext cx="25400" cy="2806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95900" y="3111500"/>
            <a:ext cx="3302000" cy="5702300"/>
          </a:xfrm>
          <a:prstGeom prst="rect">
            <a:avLst/>
          </a:prstGeom>
          <a:effectLst>
            <a:outerShdw dir="2700000" dist="50830" blurRad="95127">
              <a:srgbClr val="000000">
                <a:alpha val="12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5676900" y="3581400"/>
            <a:ext cx="20193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Library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6883400" y="2844800"/>
            <a:ext cx="25400" cy="2806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77400" y="3111500"/>
            <a:ext cx="3302000" cy="2781300"/>
          </a:xfrm>
          <a:prstGeom prst="rect">
            <a:avLst/>
          </a:prstGeom>
          <a:effectLst>
            <a:outerShdw dir="2700000" dist="42722" blurRad="67201">
              <a:srgbClr val="000000">
                <a:alpha val="12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10058400" y="3517900"/>
            <a:ext cx="22733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Database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2844800"/>
            <a:ext cx="25400" cy="2806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35300" y="4711700"/>
            <a:ext cx="1244600" cy="863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75300" y="4597400"/>
            <a:ext cx="2717800" cy="109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44100" y="4762500"/>
            <a:ext cx="25908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77400" y="6083300"/>
            <a:ext cx="3302000" cy="2730500"/>
          </a:xfrm>
          <a:prstGeom prst="rect">
            <a:avLst/>
          </a:prstGeom>
          <a:effectLst>
            <a:outerShdw dir="2700000" dist="42048" blurRad="65097">
              <a:srgbClr val="000000">
                <a:alpha val="12000"/>
              </a:srgbClr>
            </a:outerShdw>
          </a:effectLst>
        </p:spPr>
      </p:pic>
      <p:sp>
        <p:nvSpPr>
          <p:cNvPr name="TextBox 23" id="23"/>
          <p:cNvSpPr txBox="true"/>
          <p:nvPr/>
        </p:nvSpPr>
        <p:spPr>
          <a:xfrm rot="0">
            <a:off x="10058400" y="6489700"/>
            <a:ext cx="1930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Frontend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5816600"/>
            <a:ext cx="25400" cy="2806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82200" y="7708900"/>
            <a:ext cx="2679700" cy="698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0" y="4800600"/>
            <a:ext cx="889000" cy="889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260600" y="5969000"/>
            <a:ext cx="1181100" cy="1181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575300" y="5689600"/>
            <a:ext cx="2692400" cy="787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66800" y="3149600"/>
            <a:ext cx="3302000" cy="5702300"/>
          </a:xfrm>
          <a:prstGeom prst="rect">
            <a:avLst/>
          </a:prstGeom>
          <a:effectLst>
            <a:outerShdw dir="2700000" dist="50830" blurRad="95127">
              <a:srgbClr val="000000">
                <a:alpha val="12000"/>
              </a:srgbClr>
            </a:outerShdw>
          </a:effectLst>
        </p:spPr>
      </p:pic>
      <p:sp>
        <p:nvSpPr>
          <p:cNvPr name="TextBox 30" id="30"/>
          <p:cNvSpPr txBox="true"/>
          <p:nvPr/>
        </p:nvSpPr>
        <p:spPr>
          <a:xfrm rot="0">
            <a:off x="14960600" y="3581400"/>
            <a:ext cx="825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2700" b="false" i="false" u="none" strike="noStrike">
                <a:solidFill>
                  <a:srgbClr val="4081ED"/>
                </a:solidFill>
                <a:latin typeface="210 Saengwhalbanjang Regular"/>
              </a:rPr>
              <a:t>API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5354300" y="2882900"/>
            <a:ext cx="25400" cy="28067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3957300" y="4775200"/>
            <a:ext cx="2933700" cy="265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4442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OpenAI GPT-</a:t>
            </a:r>
          </a:p>
          <a:p>
            <a:pPr algn="ctr" lvl="0">
              <a:lnSpc>
                <a:spcPct val="14442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4-mini</a:t>
            </a:r>
          </a:p>
          <a:p>
            <a:pPr algn="ctr" lvl="0">
              <a:lnSpc>
                <a:spcPct val="14442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ctr" lvl="0">
              <a:lnSpc>
                <a:spcPct val="14442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Upstage Embeding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3700" y="4191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grpSp>
        <p:nvGrpSpPr>
          <p:cNvPr name="Group 3" id="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7112000" y="3302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26100" y="1143000"/>
            <a:ext cx="703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false" i="false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false" i="false" u="none" strike="noStrike" spc="-2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8200" y="9537700"/>
            <a:ext cx="27305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61000" y="1651000"/>
            <a:ext cx="73787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수집</a:t>
            </a: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처리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97200" y="9537700"/>
            <a:ext cx="1752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false" i="false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200" b="false" i="false" u="none" strike="noStrike">
                <a:solidFill>
                  <a:srgbClr val="5D5D5D"/>
                </a:solidFill>
                <a:latin typeface="Gmarket Sans Medium"/>
              </a:rPr>
              <a:t>   |   03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8051800" y="4711700"/>
            <a:ext cx="2184400" cy="2197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255000" y="5143500"/>
            <a:ext cx="1790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false" i="false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3982700" y="4711700"/>
            <a:ext cx="2197100" cy="2197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4185900" y="5219700"/>
            <a:ext cx="1790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false" i="false" u="none" strike="noStrike" spc="100">
                <a:solidFill>
                  <a:srgbClr val="FFFFFF"/>
                </a:solidFill>
                <a:ea typeface="210 Saengwhalbanjang Regular"/>
              </a:rPr>
              <a:t>분포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92400" y="7480300"/>
            <a:ext cx="2324100" cy="508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0400" y="7505700"/>
            <a:ext cx="2146300" cy="508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" y="4025900"/>
            <a:ext cx="3492500" cy="2667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445000" y="5753100"/>
            <a:ext cx="3492500" cy="266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04100" y="4051300"/>
            <a:ext cx="3492500" cy="2667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63200" y="5765800"/>
            <a:ext cx="3492500" cy="2667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0" y="4038600"/>
            <a:ext cx="3492500" cy="26670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0900" y="4699000"/>
            <a:ext cx="2197100" cy="2197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324100" y="5143500"/>
            <a:ext cx="1790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false" i="false" u="none" strike="noStrike" spc="100">
                <a:solidFill>
                  <a:srgbClr val="FFFFFF"/>
                </a:solidFill>
                <a:ea typeface="210 Saengwhalbanjang Regular"/>
              </a:rPr>
              <a:t>선정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5092700" y="5613400"/>
            <a:ext cx="2197100" cy="2197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5295900" y="6032500"/>
            <a:ext cx="1790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false" i="false" u="none" strike="noStrike" spc="100">
                <a:solidFill>
                  <a:srgbClr val="FFFFFF"/>
                </a:solidFill>
                <a:ea typeface="210 Saengwhalbanjang Regular"/>
              </a:rPr>
              <a:t>수집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1010900" y="5600700"/>
            <a:ext cx="2197100" cy="21971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1214100" y="6032500"/>
            <a:ext cx="17907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false" i="false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false" i="false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5" id="35"/>
          <p:cNvSpPr txBox="true"/>
          <p:nvPr/>
        </p:nvSpPr>
        <p:spPr>
          <a:xfrm rot="0">
            <a:off x="4572000" y="3797300"/>
            <a:ext cx="42545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algn="l" lvl="0" indent="-342900" marL="342900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141"/>
                </a:solidFill>
                <a:ea typeface="Gmarket Sans Medium"/>
              </a:rPr>
              <a:t>질환</a:t>
            </a:r>
            <a:r>
              <a:rPr lang="en-US" sz="2000" b="false" i="false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false" i="false" u="none" strike="noStrike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false" i="false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false" i="false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false" i="false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false" i="false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414141"/>
                </a:solidFill>
                <a:ea typeface="Gmarket Sans Medium"/>
              </a:rPr>
              <a:t>수집</a:t>
            </a:r>
          </a:p>
          <a:p>
            <a:pPr algn="l" lvl="0" indent="-342900" marL="342900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414141"/>
                </a:solidFill>
                <a:latin typeface="Gmarket Sans Medium"/>
              </a:rPr>
              <a:t>beautifulSoup, requests </a:t>
            </a:r>
            <a:r>
              <a:rPr lang="ko-KR" sz="2000" b="false" i="false" u="none" strike="noStrike">
                <a:solidFill>
                  <a:srgbClr val="414141"/>
                </a:solidFill>
                <a:ea typeface="Gmarket Sans Medium"/>
              </a:rPr>
              <a:t>활용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080000" y="3187700"/>
            <a:ext cx="234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 spc="-100">
                <a:solidFill>
                  <a:srgbClr val="4081ED"/>
                </a:solidFill>
                <a:latin typeface="Gmarket Sans Bold"/>
              </a:rPr>
              <a:t>Web Crawling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286500" y="2616200"/>
            <a:ext cx="25400" cy="22860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9" id="39"/>
          <p:cNvSpPr txBox="true"/>
          <p:nvPr/>
        </p:nvSpPr>
        <p:spPr>
          <a:xfrm rot="0">
            <a:off x="10680700" y="3797300"/>
            <a:ext cx="37592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Langchain Document </a:t>
            </a:r>
          </a:p>
          <a:p>
            <a:pPr algn="l" lvl="0" indent="-342900" marL="342900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141"/>
                </a:solidFill>
                <a:ea typeface="Gmarket Sans Medium"/>
              </a:rPr>
              <a:t>메타데이터</a:t>
            </a:r>
            <a:r>
              <a:rPr lang="en-US" sz="2000" b="false" i="false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414141"/>
                </a:solidFill>
                <a:ea typeface="Gmarket Sans Medium"/>
              </a:rPr>
              <a:t>구성</a:t>
            </a:r>
          </a:p>
          <a:p>
            <a:pPr algn="l" lvl="0" indent="-342900" marL="342900">
              <a:lnSpc>
                <a:spcPct val="12449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414141"/>
                </a:solidFill>
                <a:ea typeface="Gmarket Sans Medium"/>
              </a:rPr>
              <a:t>벡터화</a:t>
            </a:r>
            <a:r>
              <a:rPr lang="en-US" sz="2000" b="false" i="false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414141"/>
                </a:solidFill>
                <a:ea typeface="Gmarket Sans Medium"/>
              </a:rPr>
              <a:t>준비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31500" y="3187700"/>
            <a:ext cx="2819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 spc="-100">
                <a:solidFill>
                  <a:srgbClr val="4081ED"/>
                </a:solidFill>
                <a:latin typeface="Gmarket Sans Bold"/>
              </a:rPr>
              <a:t>Document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Gmarket Sans Bold"/>
              </a:rPr>
              <a:t>객체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Gmarket Sans Bold"/>
              </a:rPr>
              <a:t>변환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2">
            <a:alphaModFix amt="63000"/>
          </a:blip>
          <a:stretch>
            <a:fillRect/>
          </a:stretch>
        </p:blipFill>
        <p:spPr>
          <a:xfrm rot="5400000">
            <a:off x="12115800" y="2336800"/>
            <a:ext cx="25400" cy="28575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3" id="43"/>
          <p:cNvSpPr txBox="true"/>
          <p:nvPr/>
        </p:nvSpPr>
        <p:spPr>
          <a:xfrm rot="0">
            <a:off x="2184400" y="8051800"/>
            <a:ext cx="34671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사이트</a:t>
            </a:r>
          </a:p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신뢰할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있는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</a:p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체계적인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연결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298700" y="7416800"/>
            <a:ext cx="2082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200" b="false" i="false" u="none" strike="noStrike" spc="-100">
                <a:solidFill>
                  <a:srgbClr val="4081ED"/>
                </a:solidFill>
                <a:ea typeface="Gmarket Sans Bold"/>
              </a:rPr>
              <a:t>데이터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Gmarket Sans Bold"/>
              </a:rPr>
              <a:t>선정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Gmarket Sans Bold"/>
              </a:rPr>
              <a:t>이유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3200400" y="6832600"/>
            <a:ext cx="25400" cy="22860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7" id="47"/>
          <p:cNvSpPr txBox="true"/>
          <p:nvPr/>
        </p:nvSpPr>
        <p:spPr>
          <a:xfrm rot="0">
            <a:off x="8001000" y="8089900"/>
            <a:ext cx="27178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616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공백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  <a:p>
            <a:pPr algn="l" lvl="0" indent="-342900" marL="342900">
              <a:lnSpc>
                <a:spcPct val="12616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중복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950200" y="7454900"/>
            <a:ext cx="234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200" b="false" i="false" u="none" strike="noStrike" spc="-100">
                <a:solidFill>
                  <a:srgbClr val="4081ED"/>
                </a:solidFill>
                <a:ea typeface="Gmarket Sans Bold"/>
              </a:rPr>
              <a:t>전처리</a:t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093200" y="6858000"/>
            <a:ext cx="25400" cy="22860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1" id="51"/>
          <p:cNvSpPr txBox="true"/>
          <p:nvPr/>
        </p:nvSpPr>
        <p:spPr>
          <a:xfrm rot="0">
            <a:off x="13220700" y="8064500"/>
            <a:ext cx="37592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전체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:  1577</a:t>
            </a:r>
          </a:p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특정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증상을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포함하는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질환의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</a:p>
          <a:p>
            <a:pPr algn="l" lvl="0" indent="-342900" marL="342900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특정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과에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포함되는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질환의</a:t>
            </a:r>
            <a:r>
              <a:rPr lang="en-US" sz="2000" b="false" i="false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830300" y="7467600"/>
            <a:ext cx="234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200" b="false" i="false" u="none" strike="noStrike" spc="-100">
                <a:solidFill>
                  <a:srgbClr val="4081ED"/>
                </a:solidFill>
                <a:ea typeface="Gmarket Sans Bold"/>
              </a:rPr>
              <a:t>통계</a:t>
            </a:r>
          </a:p>
        </p:txBody>
      </p:sp>
      <p:pic>
        <p:nvPicPr>
          <p:cNvPr name="Picture 53" id="53"/>
          <p:cNvPicPr>
            <a:picLocks noChangeAspect="true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782800" y="6527800"/>
            <a:ext cx="254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8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1800" y="406400"/>
            <a:ext cx="17462500" cy="9563100"/>
          </a:xfrm>
          <a:prstGeom prst="rect">
            <a:avLst/>
          </a:prstGeom>
          <a:effectLst>
            <a:outerShdw dir="2700000" dist="147039" blurRad="796019">
              <a:srgbClr val="000000">
                <a:alpha val="12000"/>
              </a:srgbClr>
            </a:outerShdw>
          </a:effectLst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76700" y="-241300"/>
            <a:ext cx="1371600" cy="750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90700" y="3759200"/>
            <a:ext cx="57150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dir="18900000" dist="38878" blurRad="56535">
              <a:srgbClr val="000000">
                <a:alpha val="33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7112000" y="330200"/>
            <a:ext cx="4178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8800" y="1219200"/>
            <a:ext cx="701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false" i="false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false" i="false" u="none" strike="noStrike" spc="-1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82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81700" y="1498600"/>
            <a:ext cx="6337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false" i="false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false" i="false" u="none" strike="noStrike">
                <a:solidFill>
                  <a:srgbClr val="414141"/>
                </a:solidFill>
                <a:ea typeface="210 Saengwhalbanjang Regular"/>
              </a:rPr>
              <a:t>분포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32000" y="9537700"/>
            <a:ext cx="2730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false" i="false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100" b="false" i="false" u="none" strike="noStrike">
                <a:solidFill>
                  <a:srgbClr val="5D5D5D"/>
                </a:solidFill>
                <a:latin typeface="Gmarket Sans Medium"/>
              </a:rPr>
              <a:t>   |   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6300" y="3263900"/>
            <a:ext cx="5016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 spc="100">
                <a:solidFill>
                  <a:srgbClr val="4081ED"/>
                </a:solidFill>
                <a:ea typeface="Gmarket Sans Bold"/>
              </a:rPr>
              <a:t>특정</a:t>
            </a:r>
            <a:r>
              <a:rPr lang="en-US" sz="2500" b="false" i="false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false" i="false" u="none" strike="noStrike" spc="100">
                <a:solidFill>
                  <a:srgbClr val="4081ED"/>
                </a:solidFill>
                <a:ea typeface="Gmarket Sans Bold"/>
              </a:rPr>
              <a:t>증상을</a:t>
            </a:r>
            <a:r>
              <a:rPr lang="en-US" sz="2500" b="false" i="false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false" i="false" u="none" strike="noStrike" spc="100">
                <a:solidFill>
                  <a:srgbClr val="4081ED"/>
                </a:solidFill>
                <a:ea typeface="Gmarket Sans Bold"/>
              </a:rPr>
              <a:t>포함하는</a:t>
            </a:r>
            <a:r>
              <a:rPr lang="en-US" sz="2500" b="false" i="false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false" i="false" u="none" strike="noStrike" spc="100">
                <a:solidFill>
                  <a:srgbClr val="4081ED"/>
                </a:solidFill>
                <a:ea typeface="Gmarket Sans Bold"/>
              </a:rPr>
              <a:t>병의</a:t>
            </a:r>
            <a:r>
              <a:rPr lang="en-US" sz="2500" b="false" i="false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false" i="false" u="none" strike="noStrike" spc="100">
                <a:solidFill>
                  <a:srgbClr val="4081ED"/>
                </a:solidFill>
                <a:ea typeface="Gmarket Sans Bold"/>
              </a:rPr>
              <a:t>개수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4102100"/>
            <a:ext cx="7277100" cy="436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127500" y="4089400"/>
            <a:ext cx="1384300" cy="760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40900" y="3975100"/>
            <a:ext cx="7340600" cy="4394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725400" y="-241300"/>
            <a:ext cx="1371600" cy="7505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39400" y="3759200"/>
            <a:ext cx="57150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712700" y="4089400"/>
            <a:ext cx="1384300" cy="76073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010900" y="3263900"/>
            <a:ext cx="4838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4081ED"/>
                </a:solidFill>
                <a:ea typeface="Gmarket Sans Bold"/>
              </a:rPr>
              <a:t>특정</a:t>
            </a:r>
            <a:r>
              <a:rPr lang="en-US" sz="2500" b="false" i="false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4081ED"/>
                </a:solidFill>
                <a:ea typeface="Gmarket Sans Bold"/>
              </a:rPr>
              <a:t>과에</a:t>
            </a:r>
            <a:r>
              <a:rPr lang="en-US" sz="2500" b="false" i="false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4081ED"/>
                </a:solidFill>
                <a:ea typeface="Gmarket Sans Bold"/>
              </a:rPr>
              <a:t>포함되는</a:t>
            </a:r>
            <a:r>
              <a:rPr lang="en-US" sz="2500" b="false" i="false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4081ED"/>
                </a:solidFill>
                <a:ea typeface="Gmarket Sans Bold"/>
              </a:rPr>
              <a:t>병의</a:t>
            </a:r>
            <a:r>
              <a:rPr lang="en-US" sz="2500" b="false" i="false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false" i="false" u="none" strike="noStrike">
                <a:solidFill>
                  <a:srgbClr val="4081ED"/>
                </a:solidFill>
                <a:ea typeface="Gmarket Sans Bold"/>
              </a:rPr>
              <a:t>개수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